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60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D23C32-EE78-44F0-9FCC-22748618EFD7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00152-D93A-45E3-9CC9-67F0CD2707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00152-D93A-45E3-9CC9-67F0CD2707B2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650503"/>
          </a:xfrm>
        </p:spPr>
        <p:txBody>
          <a:bodyPr>
            <a:normAutofit/>
          </a:bodyPr>
          <a:lstStyle/>
          <a:p>
            <a:r>
              <a:rPr lang="es-MX" sz="3200" dirty="0" smtClean="0"/>
              <a:t>B.C.S.  PANORAMA EPIDEMIOLOGICO 2018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2636912"/>
            <a:ext cx="6400800" cy="17526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GENERAL, INFLUENZA DENGUE, SEMANA # 22</a:t>
            </a:r>
          </a:p>
          <a:p>
            <a:r>
              <a:rPr lang="es-MX" sz="2800" dirty="0" smtClean="0"/>
              <a:t>2018</a:t>
            </a:r>
            <a:endParaRPr lang="es-MX" sz="2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499992" y="5229200"/>
            <a:ext cx="4320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FUENTE: PLATAFORMA SINAVE. SUIVE WNDOWS. SSA</a:t>
            </a:r>
          </a:p>
          <a:p>
            <a:r>
              <a:rPr lang="es-MX" sz="1200" dirty="0" smtClean="0"/>
              <a:t>CORTE DE INFORMACION AL  07 - 06 -2018</a:t>
            </a:r>
          </a:p>
          <a:p>
            <a:r>
              <a:rPr lang="es-MX" sz="1200" dirty="0" smtClean="0"/>
              <a:t>DEPARTAMENTO DE VIGILANCIA EPIDEMIOLOGICA</a:t>
            </a:r>
          </a:p>
          <a:p>
            <a:r>
              <a:rPr lang="es-MX" sz="1200" dirty="0" smtClean="0"/>
              <a:t>RESPONSABLE: DR. MAURICIO BERNAL HERNANDEZ</a:t>
            </a:r>
          </a:p>
          <a:p>
            <a:r>
              <a:rPr lang="es-MX" sz="1200" dirty="0" smtClean="0"/>
              <a:t>APOYO TECNICO: ING. ERNESTO NAVARRO HIGUERA</a:t>
            </a:r>
          </a:p>
        </p:txBody>
      </p:sp>
      <p:pic>
        <p:nvPicPr>
          <p:cNvPr id="8" name="Marcador de contenido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  <a:prstGeom prst="rect">
            <a:avLst/>
          </a:prstGeo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95736" y="836712"/>
            <a:ext cx="4104456" cy="792088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 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214282" y="2857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</a:t>
            </a: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22 2018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graphicFrame>
        <p:nvGraphicFramePr>
          <p:cNvPr id="17" name="16 Tabla"/>
          <p:cNvGraphicFramePr>
            <a:graphicFrameLocks noGrp="1"/>
          </p:cNvGraphicFramePr>
          <p:nvPr/>
        </p:nvGraphicFramePr>
        <p:xfrm>
          <a:off x="1928794" y="1357297"/>
          <a:ext cx="5000661" cy="5500704"/>
        </p:xfrm>
        <a:graphic>
          <a:graphicData uri="http://schemas.openxmlformats.org/drawingml/2006/table">
            <a:tbl>
              <a:tblPr/>
              <a:tblGrid>
                <a:gridCol w="2814579"/>
                <a:gridCol w="728694"/>
                <a:gridCol w="728694"/>
                <a:gridCol w="728694"/>
              </a:tblGrid>
              <a:tr h="12763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latin typeface="Arial"/>
                        </a:rPr>
                        <a:t>DIRECCION DE SERVICIOS DE SALUD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763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latin typeface="Arial"/>
                        </a:rPr>
                        <a:t>SUBDIRECCION DE CONTROL Y PREVENCION DE ENFERMEDADES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763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latin typeface="Arial"/>
                        </a:rPr>
                        <a:t>DEPARTAMENTO DE VIGILANCIA EPIDEMIOLOGICA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7635"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346">
                <a:tc gridSpan="4">
                  <a:txBody>
                    <a:bodyPr/>
                    <a:lstStyle/>
                    <a:p>
                      <a:pPr algn="r" fontAlgn="b"/>
                      <a:r>
                        <a:rPr lang="es-MX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Prontuario semana 22-2018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60648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Padecimiento</a:t>
                      </a:r>
                    </a:p>
                  </a:txBody>
                  <a:tcPr marL="5549" marR="5549" marT="554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2018</a:t>
                      </a:r>
                    </a:p>
                  </a:txBody>
                  <a:tcPr marL="5549" marR="5549" marT="554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2017</a:t>
                      </a:r>
                    </a:p>
                  </a:txBody>
                  <a:tcPr marL="5549" marR="5549" marT="554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Variación</a:t>
                      </a:r>
                    </a:p>
                  </a:txBody>
                  <a:tcPr marL="5549" marR="5549" marT="554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4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 dirty="0">
                          <a:latin typeface="Arial"/>
                        </a:rPr>
                        <a:t>Infecciones respiratorias agudas *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113,227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124,014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-8.70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4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 dirty="0" smtClean="0">
                          <a:latin typeface="Arial"/>
                        </a:rPr>
                        <a:t>Enfermedades diarreicas agudas**</a:t>
                      </a:r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24,923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24,218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2.91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821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Infección de vías urinarias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19,005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19,319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-1.63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4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Gingivitis y enfermedad periodontal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6,784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7,634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-11.13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4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Otitis media aguda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6,384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5,079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25.69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4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Úlceras, gastritis y duodenitis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Arial"/>
                        </a:rPr>
                        <a:t>6,217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5,535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12.32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4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Conjuntivitis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Arial"/>
                        </a:rPr>
                        <a:t>5,736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5,416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5.91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4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Enfermedad de Transmisión Sexual ***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2,547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2,134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19.35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4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Obesidad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2,297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3,199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-28.20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4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Hipertensión arterial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1,239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1,389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-10.80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4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Asma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Arial"/>
                        </a:rPr>
                        <a:t>1,032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1,114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-7.36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4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Varicela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1,015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1,061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-4.34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4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Diabetes mellitus (ambas) ****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808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909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-11.11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4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Insuficiencia venosa periférica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539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718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-24.93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4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Otras helmintiasis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505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752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-32.85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4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Quemaduras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441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428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3.04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4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Accidentes de transporte en vehículos con motor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364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319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14.11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4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Depresión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347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Arial"/>
                        </a:rPr>
                        <a:t>430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-19.30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346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Hiperplasia de la próstata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260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362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-28.18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64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Escabiosis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198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Arial"/>
                        </a:rPr>
                        <a:t>246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-19.51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346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Total :</a:t>
                      </a:r>
                    </a:p>
                  </a:txBody>
                  <a:tcPr marL="5549" marR="5549" marT="554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198,497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210,523</a:t>
                      </a:r>
                    </a:p>
                  </a:txBody>
                  <a:tcPr marL="5549" marR="5549" marT="554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1" i="0" u="none" strike="noStrike">
                          <a:latin typeface="Calibri"/>
                        </a:rPr>
                        <a:t>-5.71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635"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7857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Fuente: EPIMORBI-SUAVE. Subdirección de Prevención y Control de Enfermedades. Secretaría de Salud. B.C.S.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07857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*Incluye: infección respiratoria aguda, faringitis, amigdalitis </a:t>
                      </a:r>
                      <a:r>
                        <a:rPr lang="es-MX" sz="700" b="0" i="0" u="none" strike="noStrike" dirty="0" err="1">
                          <a:latin typeface="Arial"/>
                        </a:rPr>
                        <a:t>estreptococica</a:t>
                      </a:r>
                      <a:r>
                        <a:rPr lang="es-MX" sz="700" b="0" i="0" u="none" strike="noStrike" dirty="0">
                          <a:latin typeface="Arial"/>
                        </a:rPr>
                        <a:t>, neumonía, bronconeumonía e influenza.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07857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**Incluye: amibiasis intestinal, </a:t>
                      </a:r>
                      <a:r>
                        <a:rPr lang="es-MX" sz="700" b="0" i="0" u="none" strike="noStrike" dirty="0" err="1">
                          <a:latin typeface="Arial"/>
                        </a:rPr>
                        <a:t>shigelosis</a:t>
                      </a:r>
                      <a:r>
                        <a:rPr lang="es-MX" sz="700" b="0" i="0" u="none" strike="noStrike" dirty="0">
                          <a:latin typeface="Arial"/>
                        </a:rPr>
                        <a:t>, fiebre tifoidea, </a:t>
                      </a:r>
                      <a:r>
                        <a:rPr lang="es-MX" sz="700" b="0" i="0" u="none" strike="noStrike" dirty="0" err="1">
                          <a:latin typeface="Arial"/>
                        </a:rPr>
                        <a:t>giardiasis</a:t>
                      </a:r>
                      <a:r>
                        <a:rPr lang="es-MX" sz="700" b="0" i="0" u="none" strike="noStrike" dirty="0">
                          <a:latin typeface="Arial"/>
                        </a:rPr>
                        <a:t>, enfermedad diarreica aguda, intoxicación alimentaria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4138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bacteriana, paratifoidea, otras salmonelosis y otras infecciones intestinales debidas a protozoarios.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07857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***Incluye: VIH, candidiasis urogenital, herpes genital, infección gonocócica genitourinaria, linfogranuloma venéreo,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763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 sífilis adquirida, tricomoniasis urogenital, chancro blando y vulvovaginitis aguda.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**** Incluye diabetes mellitus tipo 1 y 2.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763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Observación: Se Incluye información de Consultorios Anexos a Farmacia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4138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Nota: información disponible en el sistema de notificación, para el mismo período en ambos años. 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43108" y="714356"/>
            <a:ext cx="4104456" cy="11430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INFLUENZA 2018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142844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</a:t>
            </a:r>
            <a:r>
              <a:rPr kumimoji="0" lang="es-MX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22</a:t>
            </a:r>
            <a:r>
              <a:rPr kumimoji="0" lang="es-MX" sz="1100" b="0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s-MX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1571612"/>
            <a:ext cx="5876938" cy="5097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362</Words>
  <Application>Microsoft Office PowerPoint</Application>
  <PresentationFormat>Presentación en pantalla (4:3)</PresentationFormat>
  <Paragraphs>114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B.C.S.  PANORAMA EPIDEMIOLOGICO 2018</vt:lpstr>
      <vt:lpstr>MORBILIDAD GENERAL </vt:lpstr>
      <vt:lpstr>INFLUENZA 2018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B.C.S.  PANORAMA EPIDEMIOLOGICO 2014</dc:title>
  <dc:creator>jgreen</dc:creator>
  <cp:lastModifiedBy>jgreen</cp:lastModifiedBy>
  <cp:revision>33</cp:revision>
  <dcterms:created xsi:type="dcterms:W3CDTF">2018-06-06T16:56:21Z</dcterms:created>
  <dcterms:modified xsi:type="dcterms:W3CDTF">2018-07-09T15:10:26Z</dcterms:modified>
</cp:coreProperties>
</file>